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69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z="12000" spc="-119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z="35000" spc="-1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z="9300" spc="-93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close-up of curved pieces of paper"/>
          <p:cNvSpPr>
            <a:spLocks noGrp="1"/>
          </p:cNvSpPr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Gray disc against a gray background"/>
          <p:cNvSpPr>
            <a:spLocks noGrp="1"/>
          </p:cNvSpPr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Abstract image of two gray discs intersecting"/>
          <p:cNvSpPr>
            <a:spLocks noGrp="1"/>
          </p:cNvSpPr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lack and white close-up of woven texture"/>
          <p:cNvSpPr>
            <a:spLocks noGrp="1"/>
          </p:cNvSpPr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y abstract curve and line"/>
          <p:cNvSpPr>
            <a:spLocks noGrp="1"/>
          </p:cNvSpPr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z="12000" spc="-119"/>
            </a:lvl1pPr>
          </a:lstStyle>
          <a:p>
            <a:r>
              <a:t>Presentation 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idor of an open-air concrete structure under a partly cloudy sky"/>
          <p:cNvSpPr>
            <a:spLocks noGrp="1"/>
          </p:cNvSpPr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61" name="View through a mesh-like ceiling under a blue sky"/>
          <p:cNvSpPr>
            <a:spLocks noGrp="1"/>
          </p:cNvSpPr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z="12000" spc="-119"/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-100" baseline="0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sz="4000" b="0" i="0" u="none" strike="noStrike" cap="none" spc="0" baseline="0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Javier A. Kypuros, Ph.D.…"/>
          <p:cNvSpPr txBox="1">
            <a:spLocks noGrp="1"/>
          </p:cNvSpPr>
          <p:nvPr>
            <p:ph type="body" idx="21"/>
          </p:nvPr>
        </p:nvSpPr>
        <p:spPr>
          <a:xfrm>
            <a:off x="1206500" y="9886011"/>
            <a:ext cx="21971000" cy="304317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528319">
              <a:defRPr sz="3520">
                <a:latin typeface="+mn-lt"/>
                <a:ea typeface="+mn-ea"/>
                <a:cs typeface="+mn-cs"/>
                <a:sym typeface="Produkt Extralight"/>
              </a:defRPr>
            </a:pPr>
            <a:r>
              <a:t>Javier A. Kypuros, Ph.D.</a:t>
            </a:r>
          </a:p>
          <a:p>
            <a:pPr defTabSz="528319">
              <a:defRPr sz="3520">
                <a:latin typeface="+mn-lt"/>
                <a:ea typeface="+mn-ea"/>
                <a:cs typeface="+mn-cs"/>
                <a:sym typeface="Produkt Extralight"/>
              </a:defRPr>
            </a:pPr>
            <a:r>
              <a:t>Dean of the College of Engineering, The University of Texas at Tyler</a:t>
            </a:r>
          </a:p>
          <a:p>
            <a:pPr defTabSz="528319">
              <a:defRPr sz="3520">
                <a:latin typeface="+mn-lt"/>
                <a:ea typeface="+mn-ea"/>
                <a:cs typeface="+mn-cs"/>
                <a:sym typeface="Produkt Extralight"/>
              </a:defRPr>
            </a:pPr>
            <a:r>
              <a:t>Director, ASEE Engineering Deans Council (EDC) Executive Board </a:t>
            </a:r>
          </a:p>
          <a:p>
            <a:pPr defTabSz="528319">
              <a:defRPr sz="3520">
                <a:latin typeface="+mn-lt"/>
                <a:ea typeface="+mn-ea"/>
                <a:cs typeface="+mn-cs"/>
                <a:sym typeface="Produkt Extralight"/>
              </a:defRPr>
            </a:pPr>
            <a:r>
              <a:t>Chair, ASEE EDC Diversity Committee</a:t>
            </a:r>
          </a:p>
        </p:txBody>
      </p:sp>
      <p:sp>
        <p:nvSpPr>
          <p:cNvPr id="172" name="Guidelines, Criteria, and Review Process - Silver Designation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Guidelines, Criteria, and Review Process - Silver Designation</a:t>
            </a:r>
          </a:p>
        </p:txBody>
      </p:sp>
      <p:sp>
        <p:nvSpPr>
          <p:cNvPr id="173" name="ASEE EDC Diversity Recognition Program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ASEE EDC Diversity Recognition Program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60163361"/>
            <a:ext cx="20320000" cy="1570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4524663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3032990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-1541318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-496454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833" y="0"/>
            <a:ext cx="1562233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Bronze Reaffi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Bronze Reaffirmation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992910"/>
            <a:ext cx="20320000" cy="1570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3231091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2694709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4091709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15216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992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1272309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2669309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2855190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14327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61191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1335809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4290290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2867890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1496291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-99291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0" y="190500"/>
            <a:ext cx="16446500" cy="133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ilv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Silver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992910"/>
            <a:ext cx="20320000" cy="1570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13008841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2701059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4101234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55014093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hings to Kn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9500" spc="-95"/>
            </a:lvl1pPr>
          </a:lstStyle>
          <a:p>
            <a:r>
              <a:t>Things to Know</a:t>
            </a:r>
          </a:p>
        </p:txBody>
      </p:sp>
      <p:sp>
        <p:nvSpPr>
          <p:cNvPr id="1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The ADRP is an EDC initiative that began with the Deans Diversity Pledge in 2017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8055" indent="-448055" defTabSz="2389572">
              <a:spcBef>
                <a:spcPts val="4600"/>
              </a:spcBef>
              <a:defRPr sz="3920"/>
            </a:pPr>
            <a:r>
              <a:t>The ADRP is an EDC initiative that began with the Deans Diversity Pledge in 2017.</a:t>
            </a:r>
          </a:p>
          <a:p>
            <a:pPr marL="448055" indent="-448055" defTabSz="2389572">
              <a:spcBef>
                <a:spcPts val="4600"/>
              </a:spcBef>
              <a:defRPr sz="3920"/>
            </a:pPr>
            <a:r>
              <a:t>The Pledge: Commit to</a:t>
            </a:r>
          </a:p>
          <a:p>
            <a:pPr marL="896111" lvl="1" indent="-448055" defTabSz="2389572">
              <a:spcBef>
                <a:spcPts val="4600"/>
              </a:spcBef>
              <a:defRPr sz="3920"/>
            </a:pPr>
            <a:r>
              <a:t>Develop a plan.</a:t>
            </a:r>
          </a:p>
          <a:p>
            <a:pPr marL="896111" lvl="1" indent="-448055" defTabSz="2389572">
              <a:spcBef>
                <a:spcPts val="4600"/>
              </a:spcBef>
              <a:defRPr sz="3920"/>
            </a:pPr>
            <a:r>
              <a:t>At least one pipeline activity (K-12 or community college).</a:t>
            </a:r>
          </a:p>
          <a:p>
            <a:pPr marL="896111" lvl="1" indent="-448055" defTabSz="2389572">
              <a:spcBef>
                <a:spcPts val="4600"/>
              </a:spcBef>
              <a:defRPr sz="3920"/>
            </a:pPr>
            <a:r>
              <a:t>Partnerships (collective impact).</a:t>
            </a:r>
          </a:p>
          <a:p>
            <a:pPr marL="896111" lvl="1" indent="-448055" defTabSz="2389572">
              <a:spcBef>
                <a:spcPts val="4600"/>
              </a:spcBef>
              <a:defRPr sz="3920"/>
            </a:pPr>
            <a:r>
              <a:t>Diversifying the faculty.</a:t>
            </a:r>
          </a:p>
          <a:p>
            <a:pPr marL="448055" indent="-448055" defTabSz="2389572">
              <a:spcBef>
                <a:spcPts val="4600"/>
              </a:spcBef>
              <a:defRPr sz="3920"/>
            </a:pPr>
            <a:r>
              <a:t>It was developed, organized, and overseen by EDC members (i.e., engineering deans).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14708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70715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1329459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2729634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41298093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2899641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1499466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99291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13008838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27010593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4271241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2871066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1470891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-70716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13294593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5680940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42807660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28805914"/>
            <a:ext cx="20320000" cy="1570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-1480416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-802407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101600"/>
            <a:ext cx="16332200" cy="1351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Questions?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eneral Review Proc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9500" spc="-95"/>
            </a:lvl1pPr>
          </a:lstStyle>
          <a:p>
            <a:r>
              <a:t>General Review Process</a:t>
            </a:r>
          </a:p>
        </p:txBody>
      </p:sp>
      <p:sp>
        <p:nvSpPr>
          <p:cNvPr id="180" name="How does the review process generally work?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How does the review process generally work?</a:t>
            </a:r>
          </a:p>
        </p:txBody>
      </p:sp>
      <p:sp>
        <p:nvSpPr>
          <p:cNvPr id="181" name="Call to EDC members sent out in the fall for volunteer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33756" indent="-333756" defTabSz="1779987">
              <a:spcBef>
                <a:spcPts val="3400"/>
              </a:spcBef>
              <a:defRPr sz="2920"/>
            </a:pPr>
            <a:r>
              <a:t>Call to EDC members sent out in the fall for </a:t>
            </a:r>
            <a:r>
              <a:rPr u="sng"/>
              <a:t>volunteers</a:t>
            </a:r>
            <a:r>
              <a:t>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Reviewers are generally other deans or their designee (e.g., DEI-related associate dean).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Assignments are made based on numerous factors (e.g., current designation, prior review experience, conflicts of interest, etc.).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Three or more reviewers are assigned to each application.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Applicants are reviewed based on the criteria described in the guidelines on the ADRP website.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As of this round, a formal rubric was provided based on said criteria.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The evaluation of each applicant is recorded on a “scorecard” worksheet that is provided.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The EDC Diversity Committee Chair and Co-Chairs review the recommendations for consensus and render a final decision.</a:t>
            </a:r>
          </a:p>
          <a:p>
            <a:pPr marL="333756" indent="-333756" defTabSz="1779987">
              <a:spcBef>
                <a:spcPts val="3400"/>
              </a:spcBef>
              <a:defRPr sz="2920"/>
            </a:pPr>
            <a:r>
              <a:t>In the case of polar mixed reviews, the Chair and Co-Chairs may conduct additional reviews to render a final decision.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volution of the Proc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z="9500" spc="-95"/>
            </a:lvl1pPr>
          </a:lstStyle>
          <a:p>
            <a:r>
              <a:t>Evolution of the Process</a:t>
            </a:r>
          </a:p>
        </p:txBody>
      </p:sp>
      <p:sp>
        <p:nvSpPr>
          <p:cNvPr id="18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Over several years, the process has been adjusted based on lessons learned in each cycle in consultation with committee member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2413955">
              <a:spcBef>
                <a:spcPts val="4600"/>
              </a:spcBef>
              <a:defRPr sz="3959"/>
            </a:pPr>
            <a:r>
              <a:t>Over several years, the process has been adjusted based on lessons learned in each cycle in consultation with committee members.</a:t>
            </a:r>
          </a:p>
          <a:p>
            <a:pPr marL="452627" indent="-452627" defTabSz="2413955">
              <a:spcBef>
                <a:spcPts val="4600"/>
              </a:spcBef>
              <a:defRPr sz="3959"/>
            </a:pPr>
            <a:r>
              <a:t>Said adjustments have been minor and do not substantively deviate from the original criteria.</a:t>
            </a:r>
          </a:p>
          <a:p>
            <a:pPr marL="452627" indent="-452627" defTabSz="2413955">
              <a:spcBef>
                <a:spcPts val="4600"/>
              </a:spcBef>
              <a:defRPr sz="3959"/>
            </a:pPr>
            <a:r>
              <a:t>Subcommittees were formed to establish Silver and Bronze Reaffirmation criteria as the program has evolved.</a:t>
            </a:r>
          </a:p>
          <a:p>
            <a:pPr marL="452627" indent="-452627" defTabSz="2413955">
              <a:spcBef>
                <a:spcPts val="4600"/>
              </a:spcBef>
              <a:defRPr sz="3959"/>
            </a:pPr>
            <a:r>
              <a:t>It is a continuous improvement process.</a:t>
            </a:r>
          </a:p>
          <a:p>
            <a:pPr marL="452627" indent="-452627" defTabSz="2413955">
              <a:spcBef>
                <a:spcPts val="4600"/>
              </a:spcBef>
              <a:defRPr sz="3959"/>
            </a:pPr>
            <a:r>
              <a:t>Further work will be needed to address the impact of anti-DEI legislation and to formulate Gold criteria.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ronz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Bronze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0" y="-992910"/>
            <a:ext cx="20320000" cy="15701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0" y="13923818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0" y="28840546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00" y="43757273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500" y="5867400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15978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106218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13854546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28771273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43688000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30826364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1590963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992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13923818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28840546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-45431364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-30514637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0" y="-15597909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0" y="-681182"/>
            <a:ext cx="20320000" cy="15701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2000" y="14235546"/>
            <a:ext cx="20320000" cy="1570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</Words>
  <Application>Microsoft Office PowerPoint</Application>
  <PresentationFormat>Custom</PresentationFormat>
  <Paragraphs>35</Paragraphs>
  <Slides>25</Slides>
  <Notes>0</Notes>
  <HiddenSlides>14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Graphik</vt:lpstr>
      <vt:lpstr>Graphik Light</vt:lpstr>
      <vt:lpstr>Helvetica Neue</vt:lpstr>
      <vt:lpstr>Produkt Extralight</vt:lpstr>
      <vt:lpstr>Produkt Light</vt:lpstr>
      <vt:lpstr>35_DynamicWavesDark</vt:lpstr>
      <vt:lpstr>ASEE EDC Diversity Recognition Program</vt:lpstr>
      <vt:lpstr>Things to Know</vt:lpstr>
      <vt:lpstr>General Review Process</vt:lpstr>
      <vt:lpstr>Evolution of the Process</vt:lpstr>
      <vt:lpstr>Bronze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Bronze Reaffirmation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ASEE EDC Diversity Recognition Program</dc:title>
  <dc:creator>Ashley Krawiec</dc:creator>
  <cp:lastModifiedBy>Ashley Krawiec</cp:lastModifiedBy>
  <cp:revision>2</cp:revision>
  <dcterms:modified xsi:type="dcterms:W3CDTF">2024-04-18T18:19:47Z</dcterms:modified>
</cp:coreProperties>
</file>